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56" r:id="rId2"/>
    <p:sldId id="257" r:id="rId3"/>
    <p:sldId id="258" r:id="rId4"/>
    <p:sldId id="259" r:id="rId5"/>
    <p:sldId id="260" r:id="rId6"/>
    <p:sldId id="263" r:id="rId7"/>
    <p:sldId id="264" r:id="rId8"/>
    <p:sldId id="262"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88" autoAdjust="0"/>
    <p:restoredTop sz="81720" autoAdjust="0"/>
  </p:normalViewPr>
  <p:slideViewPr>
    <p:cSldViewPr>
      <p:cViewPr varScale="1">
        <p:scale>
          <a:sx n="59" d="100"/>
          <a:sy n="59" d="100"/>
        </p:scale>
        <p:origin x="-1686"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E7DF8B-BF1F-41FB-89ED-7B5B34C076B4}" type="datetimeFigureOut">
              <a:rPr lang="en-US" smtClean="0"/>
              <a:pPr/>
              <a:t>20-Jun-19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BB9808D-28BB-44EE-9109-8D030259E94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lvl="0"/>
            <a:r>
              <a:rPr lang="en-US" sz="1200" b="1" kern="1200" dirty="0" smtClean="0">
                <a:solidFill>
                  <a:schemeClr val="tx1"/>
                </a:solidFill>
                <a:latin typeface="+mn-lt"/>
                <a:ea typeface="+mn-ea"/>
                <a:cs typeface="+mn-cs"/>
              </a:rPr>
              <a:t>WACC:</a:t>
            </a:r>
          </a:p>
          <a:p>
            <a:pPr lvl="0"/>
            <a:r>
              <a:rPr lang="en-US" sz="1200" kern="1200" dirty="0" smtClean="0">
                <a:solidFill>
                  <a:schemeClr val="tx1"/>
                </a:solidFill>
                <a:latin typeface="+mn-lt"/>
                <a:ea typeface="+mn-ea"/>
                <a:cs typeface="+mn-cs"/>
              </a:rPr>
              <a:t>weighted average cost of capital (WACC) is the average rate organizations anticipate paying in order to finance its assets. WACC </a:t>
            </a:r>
            <a:r>
              <a:rPr lang="en-US" sz="1200" kern="1200" baseline="0" dirty="0" smtClean="0">
                <a:solidFill>
                  <a:schemeClr val="tx1"/>
                </a:solidFill>
                <a:latin typeface="+mn-lt"/>
                <a:ea typeface="+mn-ea"/>
                <a:cs typeface="+mn-cs"/>
              </a:rPr>
              <a:t>is used to calculate the NPV and is also compared to the IRR in determining if the project is a go or not. </a:t>
            </a:r>
          </a:p>
          <a:p>
            <a:pPr lvl="0"/>
            <a:r>
              <a:rPr lang="en-US" sz="1200" kern="1200" baseline="0" dirty="0" smtClean="0">
                <a:solidFill>
                  <a:schemeClr val="tx1"/>
                </a:solidFill>
                <a:latin typeface="+mn-lt"/>
                <a:ea typeface="+mn-ea"/>
                <a:cs typeface="+mn-cs"/>
              </a:rPr>
              <a:t>In other words, it determines the lowest after tax for the APIX coffee project the profitability and the risks involved for all the stakeholders.</a:t>
            </a:r>
          </a:p>
          <a:p>
            <a:pPr lvl="0"/>
            <a:r>
              <a:rPr lang="en-US" sz="1200" kern="1200" baseline="0" dirty="0" smtClean="0">
                <a:solidFill>
                  <a:schemeClr val="tx1"/>
                </a:solidFill>
                <a:latin typeface="+mn-lt"/>
                <a:ea typeface="+mn-ea"/>
                <a:cs typeface="+mn-cs"/>
              </a:rPr>
              <a:t>A high ROE and a low WACC provides the company with the ability to pursue other ventures. If the project costs are lower than the returns, then the project is a go contrary to when the project costs are higher than the returns.</a:t>
            </a:r>
          </a:p>
          <a:p>
            <a:pPr lvl="0"/>
            <a:r>
              <a:rPr lang="en-US" sz="1200" kern="1200" baseline="0" dirty="0" smtClean="0">
                <a:solidFill>
                  <a:schemeClr val="tx1"/>
                </a:solidFill>
                <a:latin typeface="+mn-lt"/>
                <a:ea typeface="+mn-ea"/>
                <a:cs typeface="+mn-cs"/>
              </a:rPr>
              <a:t>This means that; the higher the IRR above zero, the more profitable and acceptable the coffee project will be. If the IRR goes below the zero, then the project will not cover the costs of the coffee project </a:t>
            </a:r>
            <a:endParaRPr lang="en-US"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Multiply the cost of each capital component by its proportional weight</a:t>
            </a:r>
          </a:p>
          <a:p>
            <a:pPr lvl="0"/>
            <a:r>
              <a:rPr lang="en-US" sz="1200" kern="1200" dirty="0" smtClean="0">
                <a:solidFill>
                  <a:schemeClr val="tx1"/>
                </a:solidFill>
                <a:latin typeface="+mn-lt"/>
                <a:ea typeface="+mn-ea"/>
                <a:cs typeface="+mn-cs"/>
              </a:rPr>
              <a:t>Take the sum of the results </a:t>
            </a:r>
          </a:p>
          <a:p>
            <a:pPr lvl="0"/>
            <a:r>
              <a:rPr lang="en-US" sz="1200" kern="1200" dirty="0" smtClean="0">
                <a:solidFill>
                  <a:schemeClr val="tx1"/>
                </a:solidFill>
                <a:latin typeface="+mn-lt"/>
                <a:ea typeface="+mn-ea"/>
                <a:cs typeface="+mn-cs"/>
              </a:rPr>
              <a:t>Multiply by 1 – corporate tax rate</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Where:</a:t>
            </a:r>
          </a:p>
          <a:p>
            <a:pPr lvl="0"/>
            <a:r>
              <a:rPr lang="en-US" sz="1200" kern="1200" dirty="0" smtClean="0">
                <a:solidFill>
                  <a:schemeClr val="tx1"/>
                </a:solidFill>
                <a:latin typeface="+mn-lt"/>
                <a:ea typeface="+mn-ea"/>
                <a:cs typeface="+mn-cs"/>
              </a:rPr>
              <a:t>Re = cost of equity</a:t>
            </a:r>
          </a:p>
          <a:p>
            <a:pPr lvl="0"/>
            <a:r>
              <a:rPr lang="en-US" sz="1200" kern="1200" dirty="0" smtClean="0">
                <a:solidFill>
                  <a:schemeClr val="tx1"/>
                </a:solidFill>
                <a:latin typeface="+mn-lt"/>
                <a:ea typeface="+mn-ea"/>
                <a:cs typeface="+mn-cs"/>
              </a:rPr>
              <a:t>Rd = cost of debt</a:t>
            </a:r>
          </a:p>
          <a:p>
            <a:pPr lvl="0"/>
            <a:r>
              <a:rPr lang="en-US" sz="1200" kern="1200" dirty="0" smtClean="0">
                <a:solidFill>
                  <a:schemeClr val="tx1"/>
                </a:solidFill>
                <a:latin typeface="+mn-lt"/>
                <a:ea typeface="+mn-ea"/>
                <a:cs typeface="+mn-cs"/>
              </a:rPr>
              <a:t>E = market value of the firm’s equity</a:t>
            </a:r>
          </a:p>
          <a:p>
            <a:pPr lvl="0"/>
            <a:r>
              <a:rPr lang="en-US" sz="1200" kern="1200" dirty="0" smtClean="0">
                <a:solidFill>
                  <a:schemeClr val="tx1"/>
                </a:solidFill>
                <a:latin typeface="+mn-lt"/>
                <a:ea typeface="+mn-ea"/>
                <a:cs typeface="+mn-cs"/>
              </a:rPr>
              <a:t>D = Market value of the firm’s debt</a:t>
            </a:r>
          </a:p>
          <a:p>
            <a:pPr lvl="0"/>
            <a:r>
              <a:rPr lang="en-US" sz="1200" kern="1200" dirty="0" smtClean="0">
                <a:solidFill>
                  <a:schemeClr val="tx1"/>
                </a:solidFill>
                <a:latin typeface="+mn-lt"/>
                <a:ea typeface="+mn-ea"/>
                <a:cs typeface="+mn-cs"/>
              </a:rPr>
              <a:t>V = E + D = total value of the firm’s financing (equity and debt)</a:t>
            </a:r>
          </a:p>
          <a:p>
            <a:pPr lvl="0"/>
            <a:r>
              <a:rPr lang="en-US" sz="1200" kern="1200" dirty="0" smtClean="0">
                <a:solidFill>
                  <a:schemeClr val="tx1"/>
                </a:solidFill>
                <a:latin typeface="+mn-lt"/>
                <a:ea typeface="+mn-ea"/>
                <a:cs typeface="+mn-cs"/>
              </a:rPr>
              <a:t>E/V = percentage of financing that is equity</a:t>
            </a:r>
          </a:p>
          <a:p>
            <a:pPr lvl="0"/>
            <a:r>
              <a:rPr lang="en-US" sz="1200" kern="1200" dirty="0" smtClean="0">
                <a:solidFill>
                  <a:schemeClr val="tx1"/>
                </a:solidFill>
                <a:latin typeface="+mn-lt"/>
                <a:ea typeface="+mn-ea"/>
                <a:cs typeface="+mn-cs"/>
              </a:rPr>
              <a:t>D/V = percentage of financing that is debt</a:t>
            </a:r>
          </a:p>
          <a:p>
            <a:pPr lvl="0"/>
            <a:r>
              <a:rPr lang="en-US" sz="1200" kern="1200" dirty="0" err="1" smtClean="0">
                <a:solidFill>
                  <a:schemeClr val="tx1"/>
                </a:solidFill>
                <a:latin typeface="+mn-lt"/>
                <a:ea typeface="+mn-ea"/>
                <a:cs typeface="+mn-cs"/>
              </a:rPr>
              <a:t>Tc</a:t>
            </a:r>
            <a:r>
              <a:rPr lang="en-US" sz="1200" kern="1200" dirty="0" smtClean="0">
                <a:solidFill>
                  <a:schemeClr val="tx1"/>
                </a:solidFill>
                <a:latin typeface="+mn-lt"/>
                <a:ea typeface="+mn-ea"/>
                <a:cs typeface="+mn-cs"/>
              </a:rPr>
              <a:t> = corporate tax rate</a:t>
            </a:r>
          </a:p>
          <a:p>
            <a:r>
              <a:rPr lang="en-US" dirty="0" smtClean="0"/>
              <a:t>From the excel spreadsheet, the projects</a:t>
            </a:r>
            <a:r>
              <a:rPr lang="en-US" baseline="0" dirty="0" smtClean="0"/>
              <a:t> WACC is 9.02% which is 0.98% below the WACC. While in our case the WACC of 10% means the IRR must be more than the 10% for it to be acceptable. </a:t>
            </a:r>
          </a:p>
          <a:p>
            <a:r>
              <a:rPr lang="en-US" b="1" baseline="0" dirty="0" smtClean="0"/>
              <a:t>NPV:</a:t>
            </a:r>
          </a:p>
          <a:p>
            <a:r>
              <a:rPr lang="en-US" sz="1200" b="0" i="0" kern="1200" dirty="0" smtClean="0">
                <a:solidFill>
                  <a:schemeClr val="tx1"/>
                </a:solidFill>
                <a:latin typeface="+mn-lt"/>
                <a:ea typeface="+mn-ea"/>
                <a:cs typeface="+mn-cs"/>
              </a:rPr>
              <a:t>The NPV discounts future cash flows by the expected rate of return to translate them into today’s dollar value, and provides the baseline for future cash flows. The NPV is based on estimates of the initial investment, discount rate, and estimated returns, so any changes to the project parameters require the recalculation of the NPV. </a:t>
            </a:r>
          </a:p>
          <a:p>
            <a:r>
              <a:rPr lang="en-US" sz="1200" b="0" i="0" kern="1200" dirty="0" smtClean="0">
                <a:solidFill>
                  <a:schemeClr val="tx1"/>
                </a:solidFill>
                <a:latin typeface="+mn-lt"/>
                <a:ea typeface="+mn-ea"/>
                <a:cs typeface="+mn-cs"/>
              </a:rPr>
              <a:t>The NPV does not account for risks associated with the project such as market uncertainty, and estimates should never be over ambitious as to not provide a heightened expected project return on investment.</a:t>
            </a:r>
          </a:p>
          <a:p>
            <a:r>
              <a:rPr lang="en-US" sz="1200" b="0" i="0" kern="1200" dirty="0" smtClean="0">
                <a:solidFill>
                  <a:schemeClr val="tx1"/>
                </a:solidFill>
                <a:latin typeface="+mn-lt"/>
                <a:ea typeface="+mn-ea"/>
                <a:cs typeface="+mn-cs"/>
              </a:rPr>
              <a:t>The NPV equation factors</a:t>
            </a:r>
          </a:p>
          <a:p>
            <a:r>
              <a:rPr lang="en-US" sz="1200" b="0" i="0" kern="1200" dirty="0" smtClean="0">
                <a:solidFill>
                  <a:schemeClr val="tx1"/>
                </a:solidFill>
                <a:latin typeface="+mn-lt"/>
                <a:ea typeface="+mn-ea"/>
                <a:cs typeface="+mn-cs"/>
              </a:rPr>
              <a:t>Ct = net cash inflow during the period t</a:t>
            </a:r>
          </a:p>
          <a:p>
            <a:r>
              <a:rPr lang="en-US" sz="1200" b="0" i="0" kern="1200" dirty="0" smtClean="0">
                <a:solidFill>
                  <a:schemeClr val="tx1"/>
                </a:solidFill>
                <a:latin typeface="+mn-lt"/>
                <a:ea typeface="+mn-ea"/>
                <a:cs typeface="+mn-cs"/>
              </a:rPr>
              <a:t>Co = total initial investment costs </a:t>
            </a:r>
          </a:p>
          <a:p>
            <a:r>
              <a:rPr lang="en-US" sz="1200" b="0" i="0" kern="1200" dirty="0" smtClean="0">
                <a:solidFill>
                  <a:schemeClr val="tx1"/>
                </a:solidFill>
                <a:latin typeface="+mn-lt"/>
                <a:ea typeface="+mn-ea"/>
                <a:cs typeface="+mn-cs"/>
              </a:rPr>
              <a:t>r = discount rate</a:t>
            </a:r>
          </a:p>
          <a:p>
            <a:r>
              <a:rPr lang="en-US" sz="1200" b="0" i="0" kern="1200" dirty="0" smtClean="0">
                <a:solidFill>
                  <a:schemeClr val="tx1"/>
                </a:solidFill>
                <a:latin typeface="+mn-lt"/>
                <a:ea typeface="+mn-ea"/>
                <a:cs typeface="+mn-cs"/>
              </a:rPr>
              <a:t>t = number of time periods </a:t>
            </a:r>
          </a:p>
          <a:p>
            <a:r>
              <a:rPr lang="en-US" sz="1200" b="0" i="0" kern="1200" dirty="0" smtClean="0">
                <a:solidFill>
                  <a:schemeClr val="tx1"/>
                </a:solidFill>
                <a:latin typeface="+mn-lt"/>
                <a:ea typeface="+mn-ea"/>
                <a:cs typeface="+mn-cs"/>
              </a:rPr>
              <a:t>The NPV of the project must be above zero for the project to be profitable, and an NPV below zero indicates a loss on the project investment. The higher the NPV over zero, the more profitable and acceptable the project.</a:t>
            </a:r>
          </a:p>
          <a:p>
            <a:r>
              <a:rPr lang="en-US" sz="1200" b="0" i="0" kern="1200" dirty="0" smtClean="0">
                <a:solidFill>
                  <a:schemeClr val="tx1"/>
                </a:solidFill>
                <a:latin typeface="+mn-lt"/>
                <a:ea typeface="+mn-ea"/>
                <a:cs typeface="+mn-cs"/>
              </a:rPr>
              <a:t>The project NPV of ($996,643) indicates a negative value. With a project cost of $40 mill, the project would only generate $39,003,357 in revenues, providing APIX a loss of almost $1 million.</a:t>
            </a:r>
          </a:p>
          <a:p>
            <a:r>
              <a:rPr lang="en-US" sz="1200" b="1" i="0" kern="1200" dirty="0" smtClean="0">
                <a:solidFill>
                  <a:schemeClr val="tx1"/>
                </a:solidFill>
                <a:latin typeface="+mn-lt"/>
                <a:ea typeface="+mn-ea"/>
                <a:cs typeface="+mn-cs"/>
              </a:rPr>
              <a:t>IRR</a:t>
            </a:r>
            <a:r>
              <a:rPr lang="en-US" sz="1200" b="0" i="0" kern="1200" dirty="0" smtClean="0">
                <a:solidFill>
                  <a:schemeClr val="tx1"/>
                </a:solidFill>
                <a:latin typeface="+mn-lt"/>
                <a:ea typeface="+mn-ea"/>
                <a:cs typeface="+mn-cs"/>
              </a:rPr>
              <a:t>:</a:t>
            </a:r>
          </a:p>
          <a:p>
            <a:r>
              <a:rPr lang="en-US" sz="1200" b="0" i="0" kern="1200" dirty="0" smtClean="0">
                <a:solidFill>
                  <a:schemeClr val="tx1"/>
                </a:solidFill>
                <a:latin typeface="+mn-lt"/>
                <a:ea typeface="+mn-ea"/>
                <a:cs typeface="+mn-cs"/>
              </a:rPr>
              <a:t>The Internal Rate of Return (IRR) calculates a projects profitability based on the estimated cash flows, the cost of capital, and the cost associated with the project. It uses the NPV equation, and sets the NPV value to zero, then determines the discount rate by trial and error, or by using BI software.</a:t>
            </a:r>
          </a:p>
          <a:p>
            <a:r>
              <a:rPr lang="en-US" sz="1200" b="0" i="0" kern="1200" dirty="0" smtClean="0">
                <a:solidFill>
                  <a:schemeClr val="tx1"/>
                </a:solidFill>
                <a:latin typeface="+mn-lt"/>
                <a:ea typeface="+mn-ea"/>
                <a:cs typeface="+mn-cs"/>
              </a:rPr>
              <a:t>If the IRR is greater than the WACC, the project will be profitable, and if the IRR is lower than the WACC, the project will provide a loss. The higher the IRR above the WACC, the more profitable the project, and indicates a go for the project.</a:t>
            </a:r>
          </a:p>
          <a:p>
            <a:r>
              <a:rPr lang="en-US" sz="1200" b="0" i="0" kern="1200" dirty="0" smtClean="0">
                <a:solidFill>
                  <a:schemeClr val="tx1"/>
                </a:solidFill>
                <a:latin typeface="+mn-lt"/>
                <a:ea typeface="+mn-ea"/>
                <a:cs typeface="+mn-cs"/>
              </a:rPr>
              <a:t>The IRR is used in conjunction with the NPV and the WACC, and is commonly used when comparing projects with similar parameters.</a:t>
            </a:r>
          </a:p>
          <a:p>
            <a:r>
              <a:rPr lang="en-US" sz="1200" b="0" i="0" kern="1200" dirty="0" smtClean="0">
                <a:solidFill>
                  <a:schemeClr val="tx1"/>
                </a:solidFill>
                <a:latin typeface="+mn-lt"/>
                <a:ea typeface="+mn-ea"/>
                <a:cs typeface="+mn-cs"/>
              </a:rPr>
              <a:t>The projects IRR is 9.08%.</a:t>
            </a:r>
          </a:p>
          <a:p>
            <a:r>
              <a:rPr lang="en-US" sz="1200" b="1" i="0" kern="1200" dirty="0" smtClean="0">
                <a:solidFill>
                  <a:schemeClr val="tx1"/>
                </a:solidFill>
                <a:latin typeface="+mn-lt"/>
                <a:ea typeface="+mn-ea"/>
                <a:cs typeface="+mn-cs"/>
              </a:rPr>
              <a:t>Evaluation:</a:t>
            </a:r>
          </a:p>
          <a:p>
            <a:r>
              <a:rPr lang="en-US" sz="1200" b="0" i="0" kern="1200" dirty="0" smtClean="0">
                <a:solidFill>
                  <a:schemeClr val="tx1"/>
                </a:solidFill>
                <a:latin typeface="+mn-lt"/>
                <a:ea typeface="+mn-ea"/>
                <a:cs typeface="+mn-cs"/>
              </a:rPr>
              <a:t>The calculation results are as follows: </a:t>
            </a:r>
          </a:p>
          <a:p>
            <a:r>
              <a:rPr lang="en-US" sz="1200" b="0" i="0" kern="1200" dirty="0" smtClean="0">
                <a:solidFill>
                  <a:schemeClr val="tx1"/>
                </a:solidFill>
                <a:latin typeface="+mn-lt"/>
                <a:ea typeface="+mn-ea"/>
                <a:cs typeface="+mn-cs"/>
              </a:rPr>
              <a:t>WACC of 10%, an IRR of 9.08%, and an NPV of ($996,643). </a:t>
            </a:r>
          </a:p>
          <a:p>
            <a:r>
              <a:rPr lang="en-US" sz="1200" b="0" i="0" kern="1200" dirty="0" smtClean="0">
                <a:solidFill>
                  <a:schemeClr val="tx1"/>
                </a:solidFill>
                <a:latin typeface="+mn-lt"/>
                <a:ea typeface="+mn-ea"/>
                <a:cs typeface="+mn-cs"/>
              </a:rPr>
              <a:t>Based on the results, the IRR is 0.92% lower than the WACC, indicating an insufficient return to cover the cost of the project, and the NPV indicates a loss of almost $1 million, clearly indicating a bad investment for APIX, and a no go on the project.</a:t>
            </a:r>
            <a:endParaRPr lang="en-US" dirty="0"/>
          </a:p>
        </p:txBody>
      </p:sp>
      <p:sp>
        <p:nvSpPr>
          <p:cNvPr id="4" name="Slide Number Placeholder 3"/>
          <p:cNvSpPr>
            <a:spLocks noGrp="1"/>
          </p:cNvSpPr>
          <p:nvPr>
            <p:ph type="sldNum" sz="quarter" idx="10"/>
          </p:nvPr>
        </p:nvSpPr>
        <p:spPr/>
        <p:txBody>
          <a:bodyPr/>
          <a:lstStyle/>
          <a:p>
            <a:fld id="{4BB9808D-28BB-44EE-9109-8D030259E946}" type="slidenum">
              <a:rPr lang="en-US" smtClean="0"/>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US" sz="1200" b="1" i="0" kern="1200" dirty="0" smtClean="0">
                <a:solidFill>
                  <a:schemeClr val="tx1"/>
                </a:solidFill>
                <a:latin typeface="+mn-lt"/>
                <a:ea typeface="+mn-ea"/>
                <a:cs typeface="+mn-cs"/>
              </a:rPr>
              <a:t>Vertical Analysis (Common Size Analysis):</a:t>
            </a:r>
          </a:p>
          <a:p>
            <a:r>
              <a:rPr lang="en-US" sz="1200" b="0" i="0" kern="1200" dirty="0" smtClean="0">
                <a:solidFill>
                  <a:schemeClr val="tx1"/>
                </a:solidFill>
                <a:latin typeface="+mn-lt"/>
                <a:ea typeface="+mn-ea"/>
                <a:cs typeface="+mn-cs"/>
              </a:rPr>
              <a:t>Vertical analysis states the amounts for a given period (quarter, year) in dollars and percentages of each category. It can be used with any financial statement, divides the financial statement by category (total assets, total liabilities, stockholders equity, gross sales, and so on), states the category as 100 percent, and each element of that category as a percentage totaling 100%.</a:t>
            </a:r>
          </a:p>
          <a:p>
            <a:r>
              <a:rPr lang="en-US" sz="1200" b="0" i="0" kern="1200" dirty="0" smtClean="0">
                <a:solidFill>
                  <a:schemeClr val="tx1"/>
                </a:solidFill>
                <a:latin typeface="+mn-lt"/>
                <a:ea typeface="+mn-ea"/>
                <a:cs typeface="+mn-cs"/>
              </a:rPr>
              <a:t>For example: </a:t>
            </a:r>
          </a:p>
          <a:p>
            <a:r>
              <a:rPr lang="en-US" sz="1200" b="0" i="0" kern="1200" dirty="0" smtClean="0">
                <a:solidFill>
                  <a:schemeClr val="tx1"/>
                </a:solidFill>
                <a:latin typeface="+mn-lt"/>
                <a:ea typeface="+mn-ea"/>
                <a:cs typeface="+mn-cs"/>
              </a:rPr>
              <a:t>For 2013: APIX’s total assets = $157,600,000 or 100%, and each asset is calculated as a percentage of total assets where cash = $6,000,000 or 3.8%, inventory = $12,100,000 or 7.7%, accounts receivable = $2,350,000 or 1.5%, land = $25,000,000 or 15.9%, and building and equipment = $112,150,000 or 71%.</a:t>
            </a:r>
          </a:p>
          <a:p>
            <a:r>
              <a:rPr lang="en-US" sz="1200" b="0" i="0" kern="1200" dirty="0" smtClean="0">
                <a:solidFill>
                  <a:schemeClr val="tx1"/>
                </a:solidFill>
                <a:latin typeface="+mn-lt"/>
                <a:ea typeface="+mn-ea"/>
                <a:cs typeface="+mn-cs"/>
              </a:rPr>
              <a:t>Application of vertical analysis enables APIX to determine account balance proportions in a specific time period, and can be used for a timeline analysis (quarter to quarter, year to year), to monitor changes on the financial statements. </a:t>
            </a:r>
          </a:p>
          <a:p>
            <a:r>
              <a:rPr lang="en-US" sz="1200" b="0" i="0" kern="1200" dirty="0" smtClean="0">
                <a:solidFill>
                  <a:schemeClr val="tx1"/>
                </a:solidFill>
                <a:latin typeface="+mn-lt"/>
                <a:ea typeface="+mn-ea"/>
                <a:cs typeface="+mn-cs"/>
              </a:rPr>
              <a:t>Comparing long term liabilities for the years 2013 and 2014, and observing a 40% increase in long term debt, should trigger concern, and an evaluation of why.</a:t>
            </a:r>
          </a:p>
          <a:p>
            <a:r>
              <a:rPr lang="en-US" sz="1200" b="1" i="0" kern="1200" dirty="0" smtClean="0">
                <a:solidFill>
                  <a:schemeClr val="tx1"/>
                </a:solidFill>
                <a:latin typeface="+mn-lt"/>
                <a:ea typeface="+mn-ea"/>
                <a:cs typeface="+mn-cs"/>
              </a:rPr>
              <a:t>Horizontal Analysis (Trend Analysis):</a:t>
            </a:r>
          </a:p>
          <a:p>
            <a:r>
              <a:rPr lang="en-US" sz="1200" b="0" i="0" kern="1200" dirty="0" smtClean="0">
                <a:solidFill>
                  <a:schemeClr val="tx1"/>
                </a:solidFill>
                <a:latin typeface="+mn-lt"/>
                <a:ea typeface="+mn-ea"/>
                <a:cs typeface="+mn-cs"/>
              </a:rPr>
              <a:t>Horizontal analysis compares data from past financial statements and/or ratios over two or more years, can be used for future projections, and states the changes between years in dollars and percentages, starting with the base year. </a:t>
            </a:r>
          </a:p>
          <a:p>
            <a:r>
              <a:rPr lang="en-US" sz="1200" b="0" i="0" kern="1200" dirty="0" smtClean="0">
                <a:solidFill>
                  <a:schemeClr val="tx1"/>
                </a:solidFill>
                <a:latin typeface="+mn-lt"/>
                <a:ea typeface="+mn-ea"/>
                <a:cs typeface="+mn-cs"/>
              </a:rPr>
              <a:t>In simple terms, the base year equals 100%, and all other years are stated as a percentage increase or decrease of the base year.</a:t>
            </a:r>
          </a:p>
          <a:p>
            <a:r>
              <a:rPr lang="en-US" sz="1200" b="0" i="0" kern="1200" dirty="0" smtClean="0">
                <a:solidFill>
                  <a:schemeClr val="tx1"/>
                </a:solidFill>
                <a:latin typeface="+mn-lt"/>
                <a:ea typeface="+mn-ea"/>
                <a:cs typeface="+mn-cs"/>
              </a:rPr>
              <a:t>APIX total long-term liabilities for 2012 = $100,000,000 or 100%, and for 2013 = $54,950,000 or 54.95%, which translates to a 45 percent reduction in total long-term liabilities.</a:t>
            </a:r>
          </a:p>
          <a:p>
            <a:r>
              <a:rPr lang="en-US" sz="1200" b="0" i="0" kern="1200" dirty="0" smtClean="0">
                <a:solidFill>
                  <a:schemeClr val="tx1"/>
                </a:solidFill>
                <a:latin typeface="+mn-lt"/>
                <a:ea typeface="+mn-ea"/>
                <a:cs typeface="+mn-cs"/>
              </a:rPr>
              <a:t>APIX Net Income for 2012 = $6,500,000 million or 100%, and for 2013 = $26,250,000 or 404%, translating to an over 400 percent increase in Net Income. The purpose is to view the percentage changes, and look for trouble spots that require investigation, or to locate the periods of best performance, and use them as a benchmark for good productivity. </a:t>
            </a:r>
          </a:p>
          <a:p>
            <a:r>
              <a:rPr lang="en-US" sz="1200" b="0" i="0" kern="1200" dirty="0" smtClean="0">
                <a:solidFill>
                  <a:schemeClr val="tx1"/>
                </a:solidFill>
                <a:latin typeface="+mn-lt"/>
                <a:ea typeface="+mn-ea"/>
                <a:cs typeface="+mn-cs"/>
              </a:rPr>
              <a:t>It is preferable to perform horizontal analysis on all financial statements at the same time to enable APIX to view the overall picture of each period.</a:t>
            </a:r>
          </a:p>
          <a:p>
            <a:r>
              <a:rPr lang="en-US" sz="1200" b="0" i="0" kern="1200" dirty="0" smtClean="0">
                <a:solidFill>
                  <a:schemeClr val="tx1"/>
                </a:solidFill>
                <a:latin typeface="+mn-lt"/>
                <a:ea typeface="+mn-ea"/>
                <a:cs typeface="+mn-cs"/>
              </a:rPr>
              <a:t>When analyzing with horizontal analysis, it is necessary to understand that events from period to period will change account balances.</a:t>
            </a:r>
          </a:p>
          <a:p>
            <a:r>
              <a:rPr lang="en-US" sz="1200" b="1" i="0" kern="1200" dirty="0" smtClean="0">
                <a:solidFill>
                  <a:schemeClr val="tx1"/>
                </a:solidFill>
                <a:latin typeface="+mn-lt"/>
                <a:ea typeface="+mn-ea"/>
                <a:cs typeface="+mn-cs"/>
              </a:rPr>
              <a:t>Benchmarking:</a:t>
            </a:r>
          </a:p>
          <a:p>
            <a:r>
              <a:rPr lang="en-US" sz="1200" b="0" i="0" kern="1200" dirty="0" smtClean="0">
                <a:solidFill>
                  <a:schemeClr val="tx1"/>
                </a:solidFill>
                <a:latin typeface="+mn-lt"/>
                <a:ea typeface="+mn-ea"/>
                <a:cs typeface="+mn-cs"/>
              </a:rPr>
              <a:t>Benchmarking provides an industry comparison by comparing the financial statements of one company to another within the same industry. For APIX, the process enables the comparison of assets, liabilities, stockholders equity, revenue, costs, net income, and capital structure, and provides data to improve efficiency, standards of performance, and business practices. Benchmarking will also help APIX determine the best combination of debt and equity that works for them.</a:t>
            </a:r>
          </a:p>
          <a:p>
            <a:r>
              <a:rPr lang="en-US" sz="1200" b="0" i="0" kern="1200" dirty="0" smtClean="0">
                <a:solidFill>
                  <a:schemeClr val="tx1"/>
                </a:solidFill>
                <a:latin typeface="+mn-lt"/>
                <a:ea typeface="+mn-ea"/>
                <a:cs typeface="+mn-cs"/>
              </a:rPr>
              <a:t>Note: </a:t>
            </a:r>
          </a:p>
          <a:p>
            <a:r>
              <a:rPr lang="en-US" sz="1200" b="0" i="0" kern="1200" dirty="0" smtClean="0">
                <a:solidFill>
                  <a:schemeClr val="tx1"/>
                </a:solidFill>
                <a:latin typeface="+mn-lt"/>
                <a:ea typeface="+mn-ea"/>
                <a:cs typeface="+mn-cs"/>
              </a:rPr>
              <a:t>Vertical analysis, horizontal analysis, and benchmarking can be applied to evaluating the financial statements of other companies in the same industry, as well as companies earmarked for acquisition, enabling analysis of their financials. It is important to know how the financials of the competition, and prospective investments has changed over the years.</a:t>
            </a:r>
          </a:p>
          <a:p>
            <a:endParaRPr lang="en-US" sz="1200" b="1" i="0" kern="1200" dirty="0" smtClean="0">
              <a:solidFill>
                <a:schemeClr val="tx1"/>
              </a:solidFill>
              <a:latin typeface="+mn-lt"/>
              <a:ea typeface="+mn-ea"/>
              <a:cs typeface="+mn-cs"/>
            </a:endParaRPr>
          </a:p>
          <a:p>
            <a:r>
              <a:rPr lang="en-US" sz="1200" b="1" i="0" kern="1200" dirty="0" smtClean="0">
                <a:solidFill>
                  <a:schemeClr val="tx1"/>
                </a:solidFill>
                <a:latin typeface="+mn-lt"/>
                <a:ea typeface="+mn-ea"/>
                <a:cs typeface="+mn-cs"/>
              </a:rPr>
              <a:t>Payback Period:</a:t>
            </a:r>
          </a:p>
          <a:p>
            <a:r>
              <a:rPr lang="en-US" sz="1200" b="0" i="0" kern="1200" dirty="0" smtClean="0">
                <a:solidFill>
                  <a:schemeClr val="tx1"/>
                </a:solidFill>
                <a:latin typeface="+mn-lt"/>
                <a:ea typeface="+mn-ea"/>
                <a:cs typeface="+mn-cs"/>
              </a:rPr>
              <a:t>Payback period is the length of time it will take for APIX to recover their investment, and is based on the initial investment in the project, the annual cash flows after deducting all annual costs, taxes and depreciation.</a:t>
            </a:r>
          </a:p>
          <a:p>
            <a:r>
              <a:rPr lang="en-US" sz="1200" b="0" i="0" kern="1200" dirty="0" smtClean="0">
                <a:solidFill>
                  <a:schemeClr val="tx1"/>
                </a:solidFill>
                <a:latin typeface="+mn-lt"/>
                <a:ea typeface="+mn-ea"/>
                <a:cs typeface="+mn-cs"/>
              </a:rPr>
              <a:t>Payback period should never be used alone for several reasons including: it only indicates the time frame for APIX to recover their initial investment, it does not account for the time value of money, or any financial benefits after the payback period, and does not measure a projects profitability.</a:t>
            </a:r>
          </a:p>
          <a:p>
            <a:r>
              <a:rPr lang="en-US" sz="1200" b="0" i="0" kern="1200" dirty="0" smtClean="0">
                <a:solidFill>
                  <a:schemeClr val="tx1"/>
                </a:solidFill>
                <a:latin typeface="+mn-lt"/>
                <a:ea typeface="+mn-ea"/>
                <a:cs typeface="+mn-cs"/>
              </a:rPr>
              <a:t>Formula: </a:t>
            </a:r>
          </a:p>
          <a:p>
            <a:r>
              <a:rPr lang="en-US" sz="1200" b="0" i="0" kern="1200" dirty="0" smtClean="0">
                <a:solidFill>
                  <a:schemeClr val="tx1"/>
                </a:solidFill>
                <a:latin typeface="+mn-lt"/>
                <a:ea typeface="+mn-ea"/>
                <a:cs typeface="+mn-cs"/>
              </a:rPr>
              <a:t>Payback Period = Cost of Project/Annual Cash Inflows </a:t>
            </a:r>
          </a:p>
          <a:p>
            <a:r>
              <a:rPr lang="en-US" sz="1200" b="0" i="0" kern="1200" dirty="0" smtClean="0">
                <a:solidFill>
                  <a:schemeClr val="tx1"/>
                </a:solidFill>
                <a:latin typeface="+mn-lt"/>
                <a:ea typeface="+mn-ea"/>
                <a:cs typeface="+mn-cs"/>
              </a:rPr>
              <a:t>APIX’s Payback Period = $40,000,000/$9,470,000 = 4.22 years or just over 4 years. </a:t>
            </a:r>
          </a:p>
          <a:p>
            <a:endParaRPr lang="en-US" sz="1200" b="1" i="0" kern="1200" dirty="0" smtClean="0">
              <a:solidFill>
                <a:schemeClr val="tx1"/>
              </a:solidFill>
              <a:latin typeface="+mn-lt"/>
              <a:ea typeface="+mn-ea"/>
              <a:cs typeface="+mn-cs"/>
            </a:endParaRPr>
          </a:p>
          <a:p>
            <a:r>
              <a:rPr lang="en-US" sz="1200" b="1" i="0" kern="1200" dirty="0" smtClean="0">
                <a:solidFill>
                  <a:schemeClr val="tx1"/>
                </a:solidFill>
                <a:latin typeface="+mn-lt"/>
                <a:ea typeface="+mn-ea"/>
                <a:cs typeface="+mn-cs"/>
              </a:rPr>
              <a:t>Return on Investment (ROI):</a:t>
            </a:r>
          </a:p>
          <a:p>
            <a:r>
              <a:rPr lang="en-US" sz="1200" b="0" i="0" kern="1200" dirty="0" smtClean="0">
                <a:solidFill>
                  <a:schemeClr val="tx1"/>
                </a:solidFill>
                <a:latin typeface="+mn-lt"/>
                <a:ea typeface="+mn-ea"/>
                <a:cs typeface="+mn-cs"/>
              </a:rPr>
              <a:t>The ROI determines a ventures return based on the amount invested in the venture, and is useful for evaluating one, or multiple investments. The ROI is accurate, and simple to compare to the IRR, and provide additional financial data to cross check results.</a:t>
            </a:r>
          </a:p>
          <a:p>
            <a:r>
              <a:rPr lang="en-US" sz="1200" b="0" i="0" kern="1200" dirty="0" smtClean="0">
                <a:solidFill>
                  <a:schemeClr val="tx1"/>
                </a:solidFill>
                <a:latin typeface="+mn-lt"/>
                <a:ea typeface="+mn-ea"/>
                <a:cs typeface="+mn-cs"/>
              </a:rPr>
              <a:t>ROI = (Gain or loss from the investment – Cost of Investment)/Cost of Investment </a:t>
            </a:r>
          </a:p>
          <a:p>
            <a:r>
              <a:rPr lang="en-US" sz="1200" b="0" i="0" kern="1200" dirty="0" smtClean="0">
                <a:solidFill>
                  <a:schemeClr val="tx1"/>
                </a:solidFill>
                <a:latin typeface="+mn-lt"/>
                <a:ea typeface="+mn-ea"/>
                <a:cs typeface="+mn-cs"/>
              </a:rPr>
              <a:t>For Example: APIX’s ROI = (($996,643) - $40,000,000))/$40,000,000 = - $40,996,634/$40,000,000 = % or a loss of 1.03%</a:t>
            </a:r>
          </a:p>
          <a:p>
            <a:r>
              <a:rPr lang="en-US" sz="1200" b="0" i="0" kern="1200" dirty="0" smtClean="0">
                <a:solidFill>
                  <a:schemeClr val="tx1"/>
                </a:solidFill>
                <a:latin typeface="+mn-lt"/>
                <a:ea typeface="+mn-ea"/>
                <a:cs typeface="+mn-cs"/>
              </a:rPr>
              <a:t>The ROI -1.03% easily compares to the variation in the WACC and IRR of -0.92%, providing an accurate cross check of results, as well as reassuring APIX they will lose money on the project.</a:t>
            </a:r>
            <a:endParaRPr lang="en-US" dirty="0"/>
          </a:p>
        </p:txBody>
      </p:sp>
      <p:sp>
        <p:nvSpPr>
          <p:cNvPr id="4" name="Slide Number Placeholder 3"/>
          <p:cNvSpPr>
            <a:spLocks noGrp="1"/>
          </p:cNvSpPr>
          <p:nvPr>
            <p:ph type="sldNum" sz="quarter" idx="10"/>
          </p:nvPr>
        </p:nvSpPr>
        <p:spPr/>
        <p:txBody>
          <a:bodyPr/>
          <a:lstStyle/>
          <a:p>
            <a:fld id="{4BB9808D-28BB-44EE-9109-8D030259E946}" type="slidenum">
              <a:rPr lang="en-US" smtClean="0"/>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Capital budgeting is the process used to determine whether capital assets are worth investing in</a:t>
            </a:r>
            <a:r>
              <a:rPr lang="en-US" baseline="0" dirty="0" smtClean="0"/>
              <a:t> basing on the rewards and risks involved. </a:t>
            </a:r>
          </a:p>
          <a:p>
            <a:r>
              <a:rPr lang="en-US" sz="1200" b="0" i="0" kern="1200" dirty="0" smtClean="0">
                <a:solidFill>
                  <a:schemeClr val="tx1"/>
                </a:solidFill>
                <a:latin typeface="+mn-lt"/>
                <a:ea typeface="+mn-ea"/>
                <a:cs typeface="+mn-cs"/>
              </a:rPr>
              <a:t>Capital budgeting encompasses the effects on APIX’s cash flow, debt and equity, efficiency of daily operations, financial statements, income taxes, and the decision to pursue a long term venture, new plant and equipment, new products or research and development.</a:t>
            </a:r>
          </a:p>
          <a:p>
            <a:r>
              <a:rPr lang="en-US" sz="1200" b="0" i="0" kern="1200" dirty="0" smtClean="0">
                <a:solidFill>
                  <a:schemeClr val="tx1"/>
                </a:solidFill>
                <a:latin typeface="+mn-lt"/>
                <a:ea typeface="+mn-ea"/>
                <a:cs typeface="+mn-cs"/>
              </a:rPr>
              <a:t>Capital</a:t>
            </a:r>
            <a:r>
              <a:rPr lang="en-US" sz="1200" b="0" i="0" kern="1200" baseline="0" dirty="0" smtClean="0">
                <a:solidFill>
                  <a:schemeClr val="tx1"/>
                </a:solidFill>
                <a:latin typeface="+mn-lt"/>
                <a:ea typeface="+mn-ea"/>
                <a:cs typeface="+mn-cs"/>
              </a:rPr>
              <a:t> budgeting affects companies decisions, whether small start up businesses or large companies, their short and long term health and will potentially affect their very existence. </a:t>
            </a:r>
          </a:p>
          <a:p>
            <a:r>
              <a:rPr lang="en-US" sz="1200" b="0" i="0" kern="1200" baseline="0" dirty="0" smtClean="0">
                <a:solidFill>
                  <a:schemeClr val="tx1"/>
                </a:solidFill>
                <a:latin typeface="+mn-lt"/>
                <a:ea typeface="+mn-ea"/>
                <a:cs typeface="+mn-cs"/>
              </a:rPr>
              <a:t>APIX being a printing company has a number of potential capital budgets for APIX</a:t>
            </a:r>
          </a:p>
          <a:p>
            <a:r>
              <a:rPr lang="en-US" sz="1200" b="0" i="0" kern="1200" baseline="0" dirty="0" smtClean="0">
                <a:solidFill>
                  <a:schemeClr val="tx1"/>
                </a:solidFill>
                <a:latin typeface="+mn-lt"/>
                <a:ea typeface="+mn-ea"/>
                <a:cs typeface="+mn-cs"/>
              </a:rPr>
              <a:t>Printing labels for bottled beverages, alcoholics and non-alcoholics</a:t>
            </a:r>
          </a:p>
          <a:p>
            <a:r>
              <a:rPr lang="en-US" sz="1200" b="0" i="0" kern="1200" baseline="0" dirty="0" smtClean="0">
                <a:solidFill>
                  <a:schemeClr val="tx1"/>
                </a:solidFill>
                <a:latin typeface="+mn-lt"/>
                <a:ea typeface="+mn-ea"/>
                <a:cs typeface="+mn-cs"/>
              </a:rPr>
              <a:t>Printing labels and packaging of food products </a:t>
            </a:r>
          </a:p>
          <a:p>
            <a:r>
              <a:rPr lang="en-US" sz="1200" b="0" i="0" kern="1200" baseline="0" dirty="0" smtClean="0">
                <a:solidFill>
                  <a:schemeClr val="tx1"/>
                </a:solidFill>
                <a:latin typeface="+mn-lt"/>
                <a:ea typeface="+mn-ea"/>
                <a:cs typeface="+mn-cs"/>
              </a:rPr>
              <a:t>Printing labels and packaging of health and beauty products</a:t>
            </a:r>
          </a:p>
          <a:p>
            <a:r>
              <a:rPr lang="en-US" sz="1200" b="0" i="0" kern="1200" baseline="0" dirty="0" smtClean="0">
                <a:solidFill>
                  <a:schemeClr val="tx1"/>
                </a:solidFill>
                <a:latin typeface="+mn-lt"/>
                <a:ea typeface="+mn-ea"/>
                <a:cs typeface="+mn-cs"/>
              </a:rPr>
              <a:t>Establishing contracts with start up and medium companies for printing and packaging of their products</a:t>
            </a:r>
          </a:p>
          <a:p>
            <a:r>
              <a:rPr lang="en-US" dirty="0" smtClean="0"/>
              <a:t>Phases</a:t>
            </a:r>
            <a:r>
              <a:rPr lang="en-US" baseline="0" dirty="0" smtClean="0"/>
              <a:t> of Capital budgeting</a:t>
            </a:r>
          </a:p>
          <a:p>
            <a:r>
              <a:rPr lang="en-US" sz="1200" b="0" i="0" kern="1200" dirty="0" smtClean="0">
                <a:solidFill>
                  <a:schemeClr val="tx1"/>
                </a:solidFill>
                <a:latin typeface="+mn-lt"/>
                <a:ea typeface="+mn-ea"/>
                <a:cs typeface="+mn-cs"/>
              </a:rPr>
              <a:t>Determine APIX’s needs, and possible projects based on their goals, vision, strategy and mission</a:t>
            </a:r>
          </a:p>
          <a:p>
            <a:r>
              <a:rPr lang="en-US" sz="1200" b="0" i="0" kern="1200" dirty="0" smtClean="0">
                <a:solidFill>
                  <a:schemeClr val="tx1"/>
                </a:solidFill>
                <a:latin typeface="+mn-lt"/>
                <a:ea typeface="+mn-ea"/>
                <a:cs typeface="+mn-cs"/>
              </a:rPr>
              <a:t>Determine potential alternative projects based on the same goals, vision, strategy and mission</a:t>
            </a:r>
          </a:p>
          <a:p>
            <a:r>
              <a:rPr lang="en-US" sz="1200" b="0" i="0" kern="1200" dirty="0" smtClean="0">
                <a:solidFill>
                  <a:schemeClr val="tx1"/>
                </a:solidFill>
                <a:latin typeface="+mn-lt"/>
                <a:ea typeface="+mn-ea"/>
                <a:cs typeface="+mn-cs"/>
              </a:rPr>
              <a:t>Compare the projects based on solid financial analysis</a:t>
            </a:r>
          </a:p>
          <a:p>
            <a:r>
              <a:rPr lang="en-US" sz="1200" b="0" i="0" kern="1200" dirty="0" smtClean="0">
                <a:solidFill>
                  <a:schemeClr val="tx1"/>
                </a:solidFill>
                <a:latin typeface="+mn-lt"/>
                <a:ea typeface="+mn-ea"/>
                <a:cs typeface="+mn-cs"/>
              </a:rPr>
              <a:t>Choose the project that best fits APIX’s values, goals, strategy, objectives, and financial capability</a:t>
            </a:r>
          </a:p>
          <a:p>
            <a:r>
              <a:rPr lang="en-US" sz="1200" b="0" i="0" kern="1200" dirty="0" smtClean="0">
                <a:solidFill>
                  <a:schemeClr val="tx1"/>
                </a:solidFill>
                <a:latin typeface="+mn-lt"/>
                <a:ea typeface="+mn-ea"/>
                <a:cs typeface="+mn-cs"/>
              </a:rPr>
              <a:t>Perform a full audit when the project is completed</a:t>
            </a:r>
            <a:endParaRPr lang="en-US" dirty="0"/>
          </a:p>
        </p:txBody>
      </p:sp>
      <p:sp>
        <p:nvSpPr>
          <p:cNvPr id="4" name="Slide Number Placeholder 3"/>
          <p:cNvSpPr>
            <a:spLocks noGrp="1"/>
          </p:cNvSpPr>
          <p:nvPr>
            <p:ph type="sldNum" sz="quarter" idx="10"/>
          </p:nvPr>
        </p:nvSpPr>
        <p:spPr/>
        <p:txBody>
          <a:bodyPr/>
          <a:lstStyle/>
          <a:p>
            <a:fld id="{4BB9808D-28BB-44EE-9109-8D030259E946}" type="slidenum">
              <a:rPr lang="en-US" smtClean="0"/>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b="1" i="0" kern="1200" dirty="0" smtClean="0">
                <a:solidFill>
                  <a:schemeClr val="tx1"/>
                </a:solidFill>
                <a:latin typeface="+mn-lt"/>
                <a:ea typeface="+mn-ea"/>
                <a:cs typeface="+mn-cs"/>
              </a:rPr>
              <a:t>Evaluating capital budgets:</a:t>
            </a:r>
          </a:p>
          <a:p>
            <a:r>
              <a:rPr lang="en-US" sz="1200" b="0" i="0" kern="1200" dirty="0" smtClean="0">
                <a:solidFill>
                  <a:schemeClr val="tx1"/>
                </a:solidFill>
                <a:latin typeface="+mn-lt"/>
                <a:ea typeface="+mn-ea"/>
                <a:cs typeface="+mn-cs"/>
              </a:rPr>
              <a:t>The capital budget should be based on APIX’s values, goals, mission, priorities, their financial capabilities, and the company’s needs. It should account for its effects on financial statements, all stakeholders, and the target products and consumers. </a:t>
            </a:r>
          </a:p>
          <a:p>
            <a:r>
              <a:rPr lang="en-US" sz="1200" b="0" i="0" kern="1200" dirty="0" smtClean="0">
                <a:solidFill>
                  <a:schemeClr val="tx1"/>
                </a:solidFill>
                <a:latin typeface="+mn-lt"/>
                <a:ea typeface="+mn-ea"/>
                <a:cs typeface="+mn-cs"/>
              </a:rPr>
              <a:t>It should include resources from the entire organization including: market trend research on revenues, product demand, and new product ideas; input from all departments to establish needs, and potential use of current production facilities to take advantage of potential opportunities; evaluation of all costs, projections, and analysis associated with a project; and if necessary, be evaluated by an impartial outside service (Wilkinson, 2013).</a:t>
            </a:r>
          </a:p>
          <a:p>
            <a:r>
              <a:rPr lang="en-US" sz="1200" b="0" i="0" kern="1200" dirty="0" smtClean="0">
                <a:solidFill>
                  <a:schemeClr val="tx1"/>
                </a:solidFill>
                <a:latin typeface="+mn-lt"/>
                <a:ea typeface="+mn-ea"/>
                <a:cs typeface="+mn-cs"/>
              </a:rPr>
              <a:t>When evaluating multiple projects it is necessary to determine the NPV, IRR, and the payback period. It will also be wise to determine the effects the project will have on APIX’s financial statements by performing a vertical analysis, horizontal analysis, and benchmarking.</a:t>
            </a:r>
          </a:p>
          <a:p>
            <a:r>
              <a:rPr lang="en-US" sz="1200" b="0" i="0" kern="1200" dirty="0" smtClean="0">
                <a:solidFill>
                  <a:schemeClr val="tx1"/>
                </a:solidFill>
                <a:latin typeface="+mn-lt"/>
                <a:ea typeface="+mn-ea"/>
                <a:cs typeface="+mn-cs"/>
              </a:rPr>
              <a:t>If the project involves acquiring an existing business it is necessary to perform a vertical analysis, horizontal analysis, and benchmarking to determine how the business compares to other companies in the industry, as well as determining whether their account balances are healthy, or are higher than acceptable. In addition, when comparing multiple project, there will likely be variations in the results. </a:t>
            </a:r>
          </a:p>
          <a:p>
            <a:r>
              <a:rPr lang="en-US" sz="1200" b="0" i="0" kern="1200" dirty="0" smtClean="0">
                <a:solidFill>
                  <a:schemeClr val="tx1"/>
                </a:solidFill>
                <a:latin typeface="+mn-lt"/>
                <a:ea typeface="+mn-ea"/>
                <a:cs typeface="+mn-cs"/>
              </a:rPr>
              <a:t>For example: one project may have a higher IRR, but have a higher investment cost; and another project may have a lower IRR, but have a lower investment cost. It is necessary to determine the amount of cash, debt and equity APIX can assemble to determine the limit to how much APIX can invest. This will be a major determinant regarding what projects APIX can pursue.</a:t>
            </a:r>
          </a:p>
          <a:p>
            <a:r>
              <a:rPr lang="en-US" sz="1200" b="1" i="0" kern="1200" dirty="0" smtClean="0">
                <a:solidFill>
                  <a:schemeClr val="tx1"/>
                </a:solidFill>
                <a:latin typeface="+mn-lt"/>
                <a:ea typeface="+mn-ea"/>
                <a:cs typeface="+mn-cs"/>
              </a:rPr>
              <a:t>Soft costs and benefits:</a:t>
            </a:r>
          </a:p>
          <a:p>
            <a:r>
              <a:rPr lang="en-US" sz="1200" b="0" i="0" kern="1200" dirty="0" smtClean="0">
                <a:solidFill>
                  <a:schemeClr val="tx1"/>
                </a:solidFill>
                <a:latin typeface="+mn-lt"/>
                <a:ea typeface="+mn-ea"/>
                <a:cs typeface="+mn-cs"/>
              </a:rPr>
              <a:t>Soft costs and benefits are side effects of a project that can either be positive or negative. For example: a change in an APIX printing ink may incidentally contain toxins that are absorbed in the skin when touched; a change in the production process may incidentally contaminate the air with greenhouse gasses; or may increase instead of decrease production efficiency, causing more power consumption. </a:t>
            </a:r>
          </a:p>
          <a:p>
            <a:r>
              <a:rPr lang="en-US" sz="1200" b="0" i="0" kern="1200" dirty="0" smtClean="0">
                <a:solidFill>
                  <a:schemeClr val="tx1"/>
                </a:solidFill>
                <a:latin typeface="+mn-lt"/>
                <a:ea typeface="+mn-ea"/>
                <a:cs typeface="+mn-cs"/>
              </a:rPr>
              <a:t>There may also be benefits including: embracing new printing technology may improve efficiency, eliminate toxins, reduce greenhouse gasses, energy consumption, and improve the air quality. It is important soft costs and benefits be addressed as they can be advantageous in winning clients and consumers loyalty (Wilkinson, 2013).</a:t>
            </a:r>
          </a:p>
          <a:p>
            <a:r>
              <a:rPr lang="en-US" sz="1200" b="1" i="0" kern="1200" dirty="0" smtClean="0">
                <a:solidFill>
                  <a:schemeClr val="tx1"/>
                </a:solidFill>
                <a:latin typeface="+mn-lt"/>
                <a:ea typeface="+mn-ea"/>
                <a:cs typeface="+mn-cs"/>
              </a:rPr>
              <a:t>Post completion evaluation:</a:t>
            </a:r>
          </a:p>
          <a:p>
            <a:r>
              <a:rPr lang="en-US" sz="1200" b="0" i="0" kern="1200" dirty="0" smtClean="0">
                <a:solidFill>
                  <a:schemeClr val="tx1"/>
                </a:solidFill>
                <a:latin typeface="+mn-lt"/>
                <a:ea typeface="+mn-ea"/>
                <a:cs typeface="+mn-cs"/>
              </a:rPr>
              <a:t>A full evaluation of the project should be performed by an unbiased, independent outside party. The results of the evaluation will determine: whether the actual results meet APIX’s expectations; pinpoint areas that require improvements, such as a reduction in costs or an increase in efficiency; whether the project should be discontinued, based on results indicating APIX’s expectations are not being met. This could mean the project falls short of projected revenues, the costs of the project are higher than expected, or both. Both would be the result of over ambitious project estimates, and require a rework of the NPV and IRR. The lessons learned from the evaluation will provide invaluable information that can be applied to future ventures, help APIX to prevent such issues from recurring, as well as a learning experience for all parties involved (Wilkinson, 2013).</a:t>
            </a:r>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4BB9808D-28BB-44EE-9109-8D030259E946}" type="slidenum">
              <a:rPr lang="en-US" smtClean="0"/>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sz="1200" b="0" i="0" kern="1200" dirty="0" smtClean="0">
                <a:solidFill>
                  <a:schemeClr val="tx1"/>
                </a:solidFill>
                <a:latin typeface="+mn-lt"/>
                <a:ea typeface="+mn-ea"/>
                <a:cs typeface="+mn-cs"/>
              </a:rPr>
              <a:t>Were the provided financials enough to make a critical decision?</a:t>
            </a:r>
          </a:p>
          <a:p>
            <a:r>
              <a:rPr lang="en-US" sz="1200" b="0" i="0" kern="1200" dirty="0" smtClean="0">
                <a:solidFill>
                  <a:schemeClr val="tx1"/>
                </a:solidFill>
                <a:latin typeface="+mn-lt"/>
                <a:ea typeface="+mn-ea"/>
                <a:cs typeface="+mn-cs"/>
              </a:rPr>
              <a:t>In this case, the financials provided were sufficient to determine whether the coffee packaging project would be acceptable or not. Based on the financials provided the project is not acceptable, and not a go for APIX.</a:t>
            </a:r>
          </a:p>
          <a:p>
            <a:r>
              <a:rPr lang="en-US" sz="1200" b="0" i="0" kern="1200" dirty="0" smtClean="0">
                <a:solidFill>
                  <a:schemeClr val="tx1"/>
                </a:solidFill>
                <a:latin typeface="+mn-lt"/>
                <a:ea typeface="+mn-ea"/>
                <a:cs typeface="+mn-cs"/>
              </a:rPr>
              <a:t>Is there any missing financial information?</a:t>
            </a:r>
          </a:p>
          <a:p>
            <a:r>
              <a:rPr lang="en-US" sz="1200" b="0" i="0" kern="1200" dirty="0" smtClean="0">
                <a:solidFill>
                  <a:schemeClr val="tx1"/>
                </a:solidFill>
                <a:latin typeface="+mn-lt"/>
                <a:ea typeface="+mn-ea"/>
                <a:cs typeface="+mn-cs"/>
              </a:rPr>
              <a:t>It would be wise to perform a vertical analysis, horizontal analysis, and benchmarking, to determine the effects the project would have on APIX’s financial statements. The only additional equations would be the Payback Period, and Return on Investment, but neither would have changed the outcome of the decision.</a:t>
            </a:r>
          </a:p>
          <a:p>
            <a:r>
              <a:rPr lang="en-US" sz="1200" b="0" i="0" kern="1200" dirty="0" smtClean="0">
                <a:solidFill>
                  <a:schemeClr val="tx1"/>
                </a:solidFill>
                <a:latin typeface="+mn-lt"/>
                <a:ea typeface="+mn-ea"/>
                <a:cs typeface="+mn-cs"/>
              </a:rPr>
              <a:t>The determining factors:</a:t>
            </a:r>
          </a:p>
          <a:p>
            <a:r>
              <a:rPr lang="en-US" sz="1200" b="0" i="0" kern="1200" dirty="0" smtClean="0">
                <a:solidFill>
                  <a:schemeClr val="tx1"/>
                </a:solidFill>
                <a:latin typeface="+mn-lt"/>
                <a:ea typeface="+mn-ea"/>
                <a:cs typeface="+mn-cs"/>
              </a:rPr>
              <a:t>In this case, the determining factors are the NPV, IRR, and the WACC. Because the NPV is ($996,643), the annual cash flows will provide a loss for APIX of almost $1 million, and the IRR of 9.08% is 0.92% less than the WACC of 10%, translating to a 1% loss for APIX. In this case, all calculations ensure APIX will lose money on this project, and dictate a no go.</a:t>
            </a:r>
          </a:p>
          <a:p>
            <a:r>
              <a:rPr lang="en-US" sz="1200" b="0" i="0" kern="1200" dirty="0" smtClean="0">
                <a:solidFill>
                  <a:schemeClr val="tx1"/>
                </a:solidFill>
                <a:latin typeface="+mn-lt"/>
                <a:ea typeface="+mn-ea"/>
                <a:cs typeface="+mn-cs"/>
              </a:rPr>
              <a:t>Applying financial information to other situations:</a:t>
            </a:r>
          </a:p>
          <a:p>
            <a:r>
              <a:rPr lang="en-US" sz="1200" b="0" i="0" kern="1200" dirty="0" smtClean="0">
                <a:solidFill>
                  <a:schemeClr val="tx1"/>
                </a:solidFill>
                <a:latin typeface="+mn-lt"/>
                <a:ea typeface="+mn-ea"/>
                <a:cs typeface="+mn-cs"/>
              </a:rPr>
              <a:t>The NPV, IRR and payback period apply to any project, and if the project involved the acquisition of an existing business, the addition of vertical analysis, horizontal analysis, and benchmarking would be appropriate and necessary. </a:t>
            </a:r>
          </a:p>
          <a:p>
            <a:r>
              <a:rPr lang="en-US" sz="1200" b="0" i="0" kern="1200" dirty="0" smtClean="0">
                <a:solidFill>
                  <a:schemeClr val="tx1"/>
                </a:solidFill>
                <a:latin typeface="+mn-lt"/>
                <a:ea typeface="+mn-ea"/>
                <a:cs typeface="+mn-cs"/>
              </a:rPr>
              <a:t>APIX can apply risk assessment and financial analysis for many business applications. For example: performing vertical, horizontal, and benchmarking on APIX’s own financial statements will help determine how well APIX’s figures compare to the competition, and the industry; financial analysis can help APIX identify weak areas that require attention, as well as areas of strength; financial analysis can help APIX refine their overall financial structure, improve manufacturing efficiency, refine their goals and standards, and determine whether their financing strategy enhances their financial statements, or if it needs adjusting; and ultimately determine the optimal capital structure for APIX.</a:t>
            </a:r>
          </a:p>
          <a:p>
            <a:r>
              <a:rPr lang="en-US" sz="1200" b="0" i="0" kern="1200" dirty="0" smtClean="0">
                <a:solidFill>
                  <a:schemeClr val="tx1"/>
                </a:solidFill>
                <a:latin typeface="+mn-lt"/>
                <a:ea typeface="+mn-ea"/>
                <a:cs typeface="+mn-cs"/>
              </a:rPr>
              <a:t>Simply put, risk assessment and financial analysis will help identify where adjustment needs to be made internally, as well as project evaluation.</a:t>
            </a:r>
            <a:endParaRPr lang="en-US" dirty="0"/>
          </a:p>
        </p:txBody>
      </p:sp>
      <p:sp>
        <p:nvSpPr>
          <p:cNvPr id="4" name="Slide Number Placeholder 3"/>
          <p:cNvSpPr>
            <a:spLocks noGrp="1"/>
          </p:cNvSpPr>
          <p:nvPr>
            <p:ph type="sldNum" sz="quarter" idx="10"/>
          </p:nvPr>
        </p:nvSpPr>
        <p:spPr/>
        <p:txBody>
          <a:bodyPr/>
          <a:lstStyle/>
          <a:p>
            <a:fld id="{4BB9808D-28BB-44EE-9109-8D030259E946}" type="slidenum">
              <a:rPr lang="en-US" smtClean="0"/>
              <a:pPr/>
              <a:t>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1A55E51B-9D82-4210-97DA-B041F27D1916}" type="datetimeFigureOut">
              <a:rPr lang="en-US" smtClean="0"/>
              <a:pPr/>
              <a:t>20-Jun-19</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A848887F-9514-4F49-BCB4-80D93AE3FFD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A55E51B-9D82-4210-97DA-B041F27D1916}" type="datetimeFigureOut">
              <a:rPr lang="en-US" smtClean="0"/>
              <a:pPr/>
              <a:t>20-Jun-19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848887F-9514-4F49-BCB4-80D93AE3FFDA}"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A55E51B-9D82-4210-97DA-B041F27D1916}" type="datetimeFigureOut">
              <a:rPr lang="en-US" smtClean="0"/>
              <a:pPr/>
              <a:t>20-Jun-19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848887F-9514-4F49-BCB4-80D93AE3FFDA}"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A55E51B-9D82-4210-97DA-B041F27D1916}" type="datetimeFigureOut">
              <a:rPr lang="en-US" smtClean="0"/>
              <a:pPr/>
              <a:t>20-Jun-19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A848887F-9514-4F49-BCB4-80D93AE3FFDA}"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A55E51B-9D82-4210-97DA-B041F27D1916}" type="datetimeFigureOut">
              <a:rPr lang="en-US" smtClean="0"/>
              <a:pPr/>
              <a:t>20-Jun-19</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A848887F-9514-4F49-BCB4-80D93AE3FFDA}"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1A55E51B-9D82-4210-97DA-B041F27D1916}" type="datetimeFigureOut">
              <a:rPr lang="en-US" smtClean="0"/>
              <a:pPr/>
              <a:t>20-Jun-19</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A848887F-9514-4F49-BCB4-80D93AE3FFDA}"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A55E51B-9D82-4210-97DA-B041F27D1916}" type="datetimeFigureOut">
              <a:rPr lang="en-US" smtClean="0"/>
              <a:pPr/>
              <a:t>20-Jun-19</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A848887F-9514-4F49-BCB4-80D93AE3FFD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1A55E51B-9D82-4210-97DA-B041F27D1916}" type="datetimeFigureOut">
              <a:rPr lang="en-US" smtClean="0"/>
              <a:pPr/>
              <a:t>20-Jun-19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A848887F-9514-4F49-BCB4-80D93AE3FFDA}"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1A55E51B-9D82-4210-97DA-B041F27D1916}" type="datetimeFigureOut">
              <a:rPr lang="en-US" smtClean="0"/>
              <a:pPr/>
              <a:t>20-Jun-19</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A848887F-9514-4F49-BCB4-80D93AE3FFDA}"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A55E51B-9D82-4210-97DA-B041F27D1916}" type="datetimeFigureOut">
              <a:rPr lang="en-US" smtClean="0"/>
              <a:pPr/>
              <a:t>20-Jun-19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848887F-9514-4F49-BCB4-80D93AE3FFD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A55E51B-9D82-4210-97DA-B041F27D1916}" type="datetimeFigureOut">
              <a:rPr lang="en-US" smtClean="0"/>
              <a:pPr/>
              <a:t>20-Jun-19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848887F-9514-4F49-BCB4-80D93AE3FFD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A55E51B-9D82-4210-97DA-B041F27D1916}" type="datetimeFigureOut">
              <a:rPr lang="en-US" smtClean="0"/>
              <a:pPr/>
              <a:t>20-Jun-19</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A848887F-9514-4F49-BCB4-80D93AE3FFD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APIX Analysis of Coffee Packaging Project</a:t>
            </a:r>
            <a:endParaRPr lang="en-US" dirty="0"/>
          </a:p>
        </p:txBody>
      </p:sp>
      <p:sp>
        <p:nvSpPr>
          <p:cNvPr id="3" name="Subtitle 2"/>
          <p:cNvSpPr>
            <a:spLocks noGrp="1"/>
          </p:cNvSpPr>
          <p:nvPr>
            <p:ph type="subTitle" idx="1"/>
          </p:nvPr>
        </p:nvSpPr>
        <p:spPr/>
        <p:txBody>
          <a:bodyPr/>
          <a:lstStyle/>
          <a:p>
            <a:r>
              <a:rPr lang="en-US" dirty="0" smtClean="0"/>
              <a:t>Name</a:t>
            </a:r>
          </a:p>
          <a:p>
            <a:r>
              <a:rPr lang="en-US" dirty="0" smtClean="0"/>
              <a:t>Institution </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Excel Spreadsheet for APIX Coffee Packaging Project </a:t>
            </a:r>
            <a:endParaRPr lang="en-US" dirty="0"/>
          </a:p>
        </p:txBody>
      </p:sp>
      <p:pic>
        <p:nvPicPr>
          <p:cNvPr id="1026" name="Picture 2"/>
          <p:cNvPicPr>
            <a:picLocks noGrp="1" noChangeAspect="1" noChangeArrowheads="1"/>
          </p:cNvPicPr>
          <p:nvPr>
            <p:ph idx="1"/>
          </p:nvPr>
        </p:nvPicPr>
        <p:blipFill>
          <a:blip r:embed="rId2"/>
          <a:srcRect/>
          <a:stretch>
            <a:fillRect/>
          </a:stretch>
        </p:blipFill>
        <p:spPr bwMode="auto">
          <a:xfrm>
            <a:off x="1066800" y="1219200"/>
            <a:ext cx="7239000" cy="4876799"/>
          </a:xfrm>
          <a:prstGeom prst="rect">
            <a:avLst/>
          </a:prstGeom>
          <a:noFill/>
          <a:ln w="9525">
            <a:noFill/>
            <a:miter lim="800000"/>
            <a:headEnd/>
            <a:tailEnd/>
          </a:ln>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WACC</a:t>
            </a:r>
          </a:p>
          <a:p>
            <a:endParaRPr lang="en-US" dirty="0"/>
          </a:p>
          <a:p>
            <a:endParaRPr lang="en-US" dirty="0" smtClean="0"/>
          </a:p>
          <a:p>
            <a:r>
              <a:rPr lang="en-US" dirty="0" smtClean="0"/>
              <a:t>NPV</a:t>
            </a:r>
          </a:p>
          <a:p>
            <a:endParaRPr lang="en-US" dirty="0" smtClean="0"/>
          </a:p>
          <a:p>
            <a:r>
              <a:rPr lang="en-US" dirty="0" smtClean="0"/>
              <a:t>IRR</a:t>
            </a:r>
          </a:p>
          <a:p>
            <a:endParaRPr lang="en-US" dirty="0" smtClean="0"/>
          </a:p>
          <a:p>
            <a:endParaRPr lang="en-US" dirty="0"/>
          </a:p>
          <a:p>
            <a:r>
              <a:rPr lang="en-US" dirty="0" smtClean="0"/>
              <a:t>Evaluation</a:t>
            </a:r>
            <a:endParaRPr lang="en-US" dirty="0"/>
          </a:p>
        </p:txBody>
      </p:sp>
      <p:sp>
        <p:nvSpPr>
          <p:cNvPr id="2" name="Title 1"/>
          <p:cNvSpPr>
            <a:spLocks noGrp="1"/>
          </p:cNvSpPr>
          <p:nvPr>
            <p:ph type="title"/>
          </p:nvPr>
        </p:nvSpPr>
        <p:spPr/>
        <p:txBody>
          <a:bodyPr/>
          <a:lstStyle/>
          <a:p>
            <a:r>
              <a:rPr lang="en-US" dirty="0" smtClean="0"/>
              <a:t>Project Evaluation </a:t>
            </a:r>
            <a:endParaRPr lang="en-US" dirty="0"/>
          </a:p>
        </p:txBody>
      </p:sp>
      <p:sp>
        <p:nvSpPr>
          <p:cNvPr id="102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025" name="Picture 1"/>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1066800" y="2133600"/>
            <a:ext cx="3048000" cy="685800"/>
          </a:xfrm>
          <a:prstGeom prst="rect">
            <a:avLst/>
          </a:prstGeom>
          <a:noFill/>
        </p:spPr>
      </p:pic>
      <p:sp>
        <p:nvSpPr>
          <p:cNvPr id="1027" name="Rectangle 3"/>
          <p:cNvSpPr>
            <a:spLocks noChangeArrowheads="1"/>
          </p:cNvSpPr>
          <p:nvPr/>
        </p:nvSpPr>
        <p:spPr bwMode="auto">
          <a:xfrm>
            <a:off x="0" y="8286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29"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0" name="Rectangle 6"/>
          <p:cNvSpPr>
            <a:spLocks noChangeArrowheads="1"/>
          </p:cNvSpPr>
          <p:nvPr/>
        </p:nvSpPr>
        <p:spPr bwMode="auto">
          <a:xfrm>
            <a:off x="0" y="9906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2" name="Rectangle 8"/>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031" name="Picture 7"/>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609600" y="4114800"/>
            <a:ext cx="3200400" cy="914400"/>
          </a:xfrm>
          <a:prstGeom prst="rect">
            <a:avLst/>
          </a:prstGeom>
          <a:noFill/>
        </p:spPr>
      </p:pic>
      <p:sp>
        <p:nvSpPr>
          <p:cNvPr id="1033" name="Rectangle 9"/>
          <p:cNvSpPr>
            <a:spLocks noChangeArrowheads="1"/>
          </p:cNvSpPr>
          <p:nvPr/>
        </p:nvSpPr>
        <p:spPr bwMode="auto">
          <a:xfrm>
            <a:off x="0" y="9906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5" name="Rectangle 1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034" name="Picture 10"/>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1295400" y="3124200"/>
            <a:ext cx="2286000" cy="685800"/>
          </a:xfrm>
          <a:prstGeom prst="rect">
            <a:avLst/>
          </a:prstGeom>
          <a:noFill/>
        </p:spPr>
      </p:pic>
      <p:sp>
        <p:nvSpPr>
          <p:cNvPr id="1036" name="Rectangle 12"/>
          <p:cNvSpPr>
            <a:spLocks noChangeArrowheads="1"/>
          </p:cNvSpPr>
          <p:nvPr/>
        </p:nvSpPr>
        <p:spPr bwMode="auto">
          <a:xfrm>
            <a:off x="0" y="9906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Vertical analysis</a:t>
            </a:r>
          </a:p>
          <a:p>
            <a:r>
              <a:rPr lang="en-US" dirty="0" smtClean="0"/>
              <a:t>Horizontal analysis</a:t>
            </a:r>
          </a:p>
          <a:p>
            <a:r>
              <a:rPr lang="en-US" dirty="0" smtClean="0"/>
              <a:t>Benchmarking</a:t>
            </a:r>
          </a:p>
          <a:p>
            <a:r>
              <a:rPr lang="en-US" dirty="0" smtClean="0"/>
              <a:t>Payback period</a:t>
            </a:r>
          </a:p>
          <a:p>
            <a:r>
              <a:rPr lang="en-US" dirty="0" smtClean="0"/>
              <a:t>Return on investment</a:t>
            </a:r>
          </a:p>
          <a:p>
            <a:endParaRPr lang="en-US" dirty="0" smtClean="0"/>
          </a:p>
          <a:p>
            <a:endParaRPr lang="en-US" dirty="0"/>
          </a:p>
        </p:txBody>
      </p:sp>
      <p:sp>
        <p:nvSpPr>
          <p:cNvPr id="2" name="Title 1"/>
          <p:cNvSpPr>
            <a:spLocks noGrp="1"/>
          </p:cNvSpPr>
          <p:nvPr>
            <p:ph type="title"/>
          </p:nvPr>
        </p:nvSpPr>
        <p:spPr/>
        <p:txBody>
          <a:bodyPr/>
          <a:lstStyle/>
          <a:p>
            <a:r>
              <a:rPr lang="en-US" dirty="0" smtClean="0"/>
              <a:t>Risk Assessment Methods</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Define capital budgeting</a:t>
            </a:r>
          </a:p>
          <a:p>
            <a:r>
              <a:rPr lang="en-US" dirty="0" smtClean="0"/>
              <a:t>What are potential capital budgets for APIX?</a:t>
            </a:r>
          </a:p>
          <a:p>
            <a:r>
              <a:rPr lang="en-US" dirty="0" smtClean="0"/>
              <a:t>Which are the Capital budgeting phases?</a:t>
            </a:r>
            <a:endParaRPr lang="en-US" dirty="0"/>
          </a:p>
        </p:txBody>
      </p:sp>
      <p:sp>
        <p:nvSpPr>
          <p:cNvPr id="2" name="Title 1"/>
          <p:cNvSpPr>
            <a:spLocks noGrp="1"/>
          </p:cNvSpPr>
          <p:nvPr>
            <p:ph type="title"/>
          </p:nvPr>
        </p:nvSpPr>
        <p:spPr/>
        <p:txBody>
          <a:bodyPr>
            <a:normAutofit fontScale="90000"/>
          </a:bodyPr>
          <a:lstStyle/>
          <a:p>
            <a:r>
              <a:rPr lang="en-US" dirty="0" smtClean="0"/>
              <a:t>The Aspects of Capital Budgeting</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Evaluating capital budgets</a:t>
            </a:r>
          </a:p>
          <a:p>
            <a:r>
              <a:rPr lang="en-US" dirty="0" smtClean="0"/>
              <a:t>Soft costs and benefits</a:t>
            </a:r>
          </a:p>
          <a:p>
            <a:r>
              <a:rPr lang="en-US" dirty="0" smtClean="0"/>
              <a:t>Post completion evaluation </a:t>
            </a:r>
            <a:endParaRPr lang="en-US" dirty="0"/>
          </a:p>
        </p:txBody>
      </p:sp>
      <p:sp>
        <p:nvSpPr>
          <p:cNvPr id="2" name="Title 1"/>
          <p:cNvSpPr>
            <a:spLocks noGrp="1"/>
          </p:cNvSpPr>
          <p:nvPr>
            <p:ph type="title"/>
          </p:nvPr>
        </p:nvSpPr>
        <p:spPr/>
        <p:txBody>
          <a:bodyPr/>
          <a:lstStyle/>
          <a:p>
            <a:r>
              <a:rPr lang="en-US" dirty="0" smtClean="0"/>
              <a:t>Conti…</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Were the financials provided enough to make a critical decision?</a:t>
            </a:r>
          </a:p>
          <a:p>
            <a:r>
              <a:rPr lang="en-US" dirty="0" smtClean="0"/>
              <a:t>Any missing financial information?</a:t>
            </a:r>
          </a:p>
          <a:p>
            <a:r>
              <a:rPr lang="en-US" dirty="0" smtClean="0"/>
              <a:t>Determining factors</a:t>
            </a:r>
          </a:p>
          <a:p>
            <a:r>
              <a:rPr lang="en-US" dirty="0" smtClean="0"/>
              <a:t>Applications of the financial information</a:t>
            </a:r>
            <a:endParaRPr lang="en-US" dirty="0"/>
          </a:p>
        </p:txBody>
      </p:sp>
      <p:sp>
        <p:nvSpPr>
          <p:cNvPr id="2" name="Title 1"/>
          <p:cNvSpPr>
            <a:spLocks noGrp="1"/>
          </p:cNvSpPr>
          <p:nvPr>
            <p:ph type="title"/>
          </p:nvPr>
        </p:nvSpPr>
        <p:spPr/>
        <p:txBody>
          <a:bodyPr/>
          <a:lstStyle/>
          <a:p>
            <a:r>
              <a:rPr lang="en-US" dirty="0" smtClean="0"/>
              <a:t>Further critiques</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r>
              <a:rPr lang="en-US" dirty="0" smtClean="0"/>
              <a:t>Hartmann, E. (2015). </a:t>
            </a:r>
            <a:r>
              <a:rPr lang="en-US" i="1" dirty="0" smtClean="0"/>
              <a:t>Applied Managerial Finance (FINC615-1504A-02) Learning Materials</a:t>
            </a:r>
            <a:r>
              <a:rPr lang="en-US" dirty="0" smtClean="0"/>
              <a:t>. Retrieved from CTU online: www.campus.ctuonline.edu</a:t>
            </a:r>
          </a:p>
          <a:p>
            <a:r>
              <a:rPr lang="en-US" dirty="0" smtClean="0"/>
              <a:t>Lumen. (2019). The WACC | Boundless Finance. Retrieved from https://courses.lumenlearning.com/boundless-finance/chapter/the-wacc/</a:t>
            </a:r>
          </a:p>
          <a:p>
            <a:r>
              <a:rPr lang="en-US" dirty="0" smtClean="0"/>
              <a:t>Norwich. (2017, August). 5 Methods for Capital Budgeting. Retrieved from https://online.norwich.edu/academic-programs/resources/5-methods-capital-budgeting</a:t>
            </a:r>
          </a:p>
          <a:p>
            <a:r>
              <a:rPr lang="en-US" dirty="0" err="1" smtClean="0"/>
              <a:t>Wikinson</a:t>
            </a:r>
            <a:r>
              <a:rPr lang="en-US" dirty="0" smtClean="0"/>
              <a:t>. (2018, December 18). Capital Budgeting Methods. Retrieved from https://strategiccfo.com/capital-budgeting-methods-2/</a:t>
            </a:r>
          </a:p>
          <a:p>
            <a:pPr>
              <a:buNone/>
            </a:pPr>
            <a:endParaRPr lang="en-US" dirty="0"/>
          </a:p>
        </p:txBody>
      </p:sp>
      <p:sp>
        <p:nvSpPr>
          <p:cNvPr id="2" name="Title 1"/>
          <p:cNvSpPr>
            <a:spLocks noGrp="1"/>
          </p:cNvSpPr>
          <p:nvPr>
            <p:ph type="title"/>
          </p:nvPr>
        </p:nvSpPr>
        <p:spPr/>
        <p:txBody>
          <a:bodyPr/>
          <a:lstStyle/>
          <a:p>
            <a:r>
              <a:rPr lang="en-US" dirty="0" smtClean="0"/>
              <a:t>References </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435</TotalTime>
  <Words>2433</Words>
  <Application>Microsoft Office PowerPoint</Application>
  <PresentationFormat>On-screen Show (4:3)</PresentationFormat>
  <Paragraphs>146</Paragraphs>
  <Slides>8</Slides>
  <Notes>5</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Concourse</vt:lpstr>
      <vt:lpstr>APIX Analysis of Coffee Packaging Project</vt:lpstr>
      <vt:lpstr>Excel Spreadsheet for APIX Coffee Packaging Project </vt:lpstr>
      <vt:lpstr>Project Evaluation </vt:lpstr>
      <vt:lpstr>Risk Assessment Methods</vt:lpstr>
      <vt:lpstr>The Aspects of Capital Budgeting</vt:lpstr>
      <vt:lpstr>Conti…</vt:lpstr>
      <vt:lpstr>Further critiques</vt:lpstr>
      <vt:lpstr>References </vt:lpstr>
    </vt:vector>
  </TitlesOfParts>
  <Company>Deftones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APIX Analysis of Coffee Packaging Project</dc:title>
  <dc:creator>user</dc:creator>
  <cp:lastModifiedBy>user</cp:lastModifiedBy>
  <cp:revision>3</cp:revision>
  <dcterms:created xsi:type="dcterms:W3CDTF">2019-06-19T13:44:58Z</dcterms:created>
  <dcterms:modified xsi:type="dcterms:W3CDTF">2019-06-19T22:05:21Z</dcterms:modified>
</cp:coreProperties>
</file>